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</p:sldIdLst>
  <p:sldSz cx="21396325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3">
          <p15:clr>
            <a:srgbClr val="A4A3A4"/>
          </p15:clr>
        </p15:guide>
        <p15:guide id="2" pos="67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66AC"/>
    <a:srgbClr val="D0D3E3"/>
    <a:srgbClr val="E0EBF6"/>
    <a:srgbClr val="217EBE"/>
    <a:srgbClr val="1676B8"/>
    <a:srgbClr val="1C7DBE"/>
    <a:srgbClr val="CCECFF"/>
    <a:srgbClr val="091DAF"/>
    <a:srgbClr val="AB1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4718" autoAdjust="0"/>
  </p:normalViewPr>
  <p:slideViewPr>
    <p:cSldViewPr snapToGrid="0">
      <p:cViewPr>
        <p:scale>
          <a:sx n="50" d="100"/>
          <a:sy n="50" d="100"/>
        </p:scale>
        <p:origin x="922" y="62"/>
      </p:cViewPr>
      <p:guideLst>
        <p:guide orient="horz" pos="9533"/>
        <p:guide pos="6739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2935" y="5740925"/>
            <a:ext cx="15250455" cy="11074226"/>
          </a:xfrm>
        </p:spPr>
        <p:txBody>
          <a:bodyPr anchor="b">
            <a:normAutofit/>
          </a:bodyPr>
          <a:lstStyle>
            <a:lvl1pPr algn="ctr">
              <a:defRPr sz="11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2935" y="17151462"/>
            <a:ext cx="15250455" cy="6053451"/>
          </a:xfrm>
        </p:spPr>
        <p:txBody>
          <a:bodyPr>
            <a:normAutofit/>
          </a:bodyPr>
          <a:lstStyle>
            <a:lvl1pPr marL="0" indent="0" algn="ctr">
              <a:buNone/>
              <a:defRPr sz="5148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 algn="ctr">
              <a:buNone/>
              <a:defRPr sz="4680"/>
            </a:lvl2pPr>
            <a:lvl3pPr marL="2139605" indent="0" algn="ctr">
              <a:buNone/>
              <a:defRPr sz="4212"/>
            </a:lvl3pPr>
            <a:lvl4pPr marL="3209407" indent="0" algn="ctr">
              <a:buNone/>
              <a:defRPr sz="3744"/>
            </a:lvl4pPr>
            <a:lvl5pPr marL="4279209" indent="0" algn="ctr">
              <a:buNone/>
              <a:defRPr sz="3744"/>
            </a:lvl5pPr>
            <a:lvl6pPr marL="5349011" indent="0" algn="ctr">
              <a:buNone/>
              <a:defRPr sz="3744"/>
            </a:lvl6pPr>
            <a:lvl7pPr marL="6418814" indent="0" algn="ctr">
              <a:buNone/>
              <a:defRPr sz="3744"/>
            </a:lvl7pPr>
            <a:lvl8pPr marL="7488616" indent="0" algn="ctr">
              <a:buNone/>
              <a:defRPr sz="3744"/>
            </a:lvl8pPr>
            <a:lvl9pPr marL="8558418" indent="0" algn="ctr">
              <a:buNone/>
              <a:defRPr sz="37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1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62" y="18930834"/>
            <a:ext cx="18189038" cy="3581981"/>
          </a:xfrm>
        </p:spPr>
        <p:txBody>
          <a:bodyPr anchor="b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79165" y="3081723"/>
            <a:ext cx="17238032" cy="14185351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2546992"/>
            <a:ext cx="18189073" cy="3012040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1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2690427"/>
            <a:ext cx="18189073" cy="15125892"/>
          </a:xfrm>
        </p:spPr>
        <p:txBody>
          <a:bodyPr anchor="ctr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8557666"/>
            <a:ext cx="18189073" cy="7001371"/>
          </a:xfrm>
        </p:spPr>
        <p:txBody>
          <a:bodyPr anchor="ctr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1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027" y="3851105"/>
            <a:ext cx="16325845" cy="12048278"/>
          </a:xfrm>
        </p:spPr>
        <p:txBody>
          <a:bodyPr anchor="ctr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3019643" y="15932609"/>
            <a:ext cx="15359828" cy="2625053"/>
          </a:xfrm>
        </p:spPr>
        <p:txBody>
          <a:bodyPr anchor="t">
            <a:normAutofit/>
          </a:bodyPr>
          <a:lstStyle>
            <a:lvl1pPr marL="0" indent="0">
              <a:buNone/>
              <a:defRPr sz="3276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9299018"/>
            <a:ext cx="18189073" cy="6271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25994" y="3918500"/>
            <a:ext cx="1279680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871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368760" y="13769955"/>
            <a:ext cx="1295481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871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4616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9439093"/>
            <a:ext cx="18189073" cy="11085798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0576870"/>
            <a:ext cx="18189073" cy="5034148"/>
          </a:xfrm>
        </p:spPr>
        <p:txBody>
          <a:bodyPr anchor="t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0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03628" y="2690425"/>
            <a:ext cx="18189073" cy="7083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0446989"/>
            <a:ext cx="5789531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03627" y="12990286"/>
            <a:ext cx="5789531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3712" y="10446989"/>
            <a:ext cx="5776449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7794338" y="12990286"/>
            <a:ext cx="5797208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4" y="10446989"/>
            <a:ext cx="579997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3992724" y="12990286"/>
            <a:ext cx="5799977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55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603628" y="2695597"/>
            <a:ext cx="18189073" cy="70787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8557661"/>
            <a:ext cx="578502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3628" y="10446990"/>
            <a:ext cx="5785027" cy="6726061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603628" y="21100951"/>
            <a:ext cx="5785027" cy="4458081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96811" y="18557661"/>
            <a:ext cx="5794536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794334" y="10446990"/>
            <a:ext cx="5797211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7794334" y="21100949"/>
            <a:ext cx="5797211" cy="4458085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5" y="18557661"/>
            <a:ext cx="5792524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3992724" y="10446990"/>
            <a:ext cx="5799977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3992504" y="21100940"/>
            <a:ext cx="5800196" cy="4458094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51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10446996"/>
            <a:ext cx="18189073" cy="151120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5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11746" y="2690436"/>
            <a:ext cx="4480955" cy="2286860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2690436"/>
            <a:ext cx="13440662" cy="228686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18187976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9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3656808"/>
            <a:ext cx="18166786" cy="12078748"/>
          </a:xfrm>
        </p:spPr>
        <p:txBody>
          <a:bodyPr anchor="b">
            <a:normAutofit/>
          </a:bodyPr>
          <a:lstStyle>
            <a:lvl1pPr>
              <a:defRPr sz="9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6141922"/>
            <a:ext cx="18166786" cy="6038374"/>
          </a:xfrm>
        </p:spPr>
        <p:txBody>
          <a:bodyPr>
            <a:normAutofit/>
          </a:bodyPr>
          <a:lstStyle>
            <a:lvl1pPr marL="0" indent="0" algn="ctr">
              <a:buNone/>
              <a:defRPr sz="4680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2pPr>
            <a:lvl3pPr marL="2139605" indent="0">
              <a:buNone/>
              <a:defRPr sz="4212">
                <a:solidFill>
                  <a:schemeClr val="tx1">
                    <a:tint val="75000"/>
                  </a:schemeClr>
                </a:solidFill>
              </a:defRPr>
            </a:lvl3pPr>
            <a:lvl4pPr marL="3209407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4pPr>
            <a:lvl5pPr marL="4279209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5pPr>
            <a:lvl6pPr marL="5349011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6pPr>
            <a:lvl7pPr marL="6418814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7pPr>
            <a:lvl8pPr marL="7488616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8pPr>
            <a:lvl9pPr marL="8558418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4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89608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10831890" y="10446992"/>
            <a:ext cx="89597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2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746" y="10464312"/>
            <a:ext cx="8552694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603627" y="13465422"/>
            <a:ext cx="8960811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225390" y="10464312"/>
            <a:ext cx="8567312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10831891" y="13465422"/>
            <a:ext cx="8959713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2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2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2690424"/>
            <a:ext cx="6906927" cy="8929473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8911735" y="2690431"/>
            <a:ext cx="10880963" cy="228686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1619897"/>
            <a:ext cx="6906930" cy="13939135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1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9" y="2690424"/>
            <a:ext cx="9663019" cy="8929482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09645" y="2690429"/>
            <a:ext cx="7033483" cy="22868608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62" y="11619904"/>
            <a:ext cx="9662987" cy="13939131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3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2"/>
            <a:ext cx="21396330" cy="302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0446996"/>
            <a:ext cx="18189073" cy="15112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475784" y="25965405"/>
            <a:ext cx="4814173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3628" y="25965405"/>
            <a:ext cx="11710569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451545" y="25965405"/>
            <a:ext cx="1341157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6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2139605" rtl="0" eaLnBrk="1" latinLnBrk="0" hangingPunct="1">
        <a:lnSpc>
          <a:spcPct val="90000"/>
        </a:lnSpc>
        <a:spcBef>
          <a:spcPct val="0"/>
        </a:spcBef>
        <a:buNone/>
        <a:defRPr sz="8424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534901" indent="-534901" algn="l" defTabSz="2139605" rtl="0" eaLnBrk="1" latinLnBrk="0" hangingPunct="1">
        <a:lnSpc>
          <a:spcPct val="120000"/>
        </a:lnSpc>
        <a:spcBef>
          <a:spcPts val="2340"/>
        </a:spcBef>
        <a:buClr>
          <a:schemeClr val="tx1"/>
        </a:buClr>
        <a:buFont typeface="Arial" panose="020B0604020202020204" pitchFamily="34" charset="0"/>
        <a:buChar char="•"/>
        <a:defRPr sz="4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60470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4212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2674506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744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3744308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4814110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588391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6953715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8023517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93319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1pPr>
      <a:lvl2pPr marL="1069802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2pPr>
      <a:lvl3pPr marL="2139605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3pPr>
      <a:lvl4pPr marL="3209407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4pPr>
      <a:lvl5pPr marL="4279209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5pPr>
      <a:lvl6pPr marL="5349011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6pPr>
      <a:lvl7pPr marL="6418814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7pPr>
      <a:lvl8pPr marL="7488616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8pPr>
      <a:lvl9pPr marL="8558418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198" y="288972"/>
            <a:ext cx="20758147" cy="1862048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rgbClr val="217EBE"/>
                </a:solidFill>
              </a:rPr>
              <a:t>HELEN-V</a:t>
            </a:r>
            <a:endParaRPr lang="tr-TR" sz="11500" b="1" dirty="0">
              <a:solidFill>
                <a:srgbClr val="217EB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9536" y="10445643"/>
            <a:ext cx="6895070" cy="3416320"/>
          </a:xfrm>
          <a:prstGeom prst="rect">
            <a:avLst/>
          </a:prstGeom>
          <a:solidFill>
            <a:srgbClr val="E0EBF6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b="1" dirty="0">
                <a:latin typeface="Arial" pitchFamily="34" charset="0"/>
                <a:cs typeface="Arial" pitchFamily="34" charset="0"/>
              </a:rPr>
              <a:t>DELIVERABLES: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HELEN</a:t>
            </a:r>
            <a:r>
              <a:rPr lang="tr-TR" sz="3000" dirty="0">
                <a:latin typeface="Arial" pitchFamily="34" charset="0"/>
                <a:cs typeface="Arial" pitchFamily="34" charset="0"/>
              </a:rPr>
              <a:t>-</a:t>
            </a:r>
            <a:r>
              <a:rPr lang="en-US" sz="3000" dirty="0">
                <a:latin typeface="Arial" pitchFamily="34" charset="0"/>
                <a:cs typeface="Arial" pitchFamily="34" charset="0"/>
              </a:rPr>
              <a:t>V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Eachine ROTG02 FPV Receiver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Command Transmitter Module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Artengo beach volley ball</a:t>
            </a: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tr-TR" sz="3000" dirty="0">
                <a:latin typeface="Arial" pitchFamily="34" charset="0"/>
                <a:cs typeface="Arial" pitchFamily="34" charset="0"/>
              </a:rPr>
              <a:t>User Manual</a:t>
            </a:r>
            <a:endParaRPr lang="en-US" sz="3000" dirty="0">
              <a:latin typeface="Arial" pitchFamily="34" charset="0"/>
              <a:cs typeface="Arial" pitchFamily="34" charset="0"/>
            </a:endParaRPr>
          </a:p>
          <a:p>
            <a:endParaRPr lang="bs-Latn-BA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741741" y="16682510"/>
            <a:ext cx="540507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bs-Latn-BA" sz="3600" b="1" dirty="0"/>
              <a:t>BUDGET</a:t>
            </a:r>
            <a:endParaRPr lang="en-US" sz="3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28141" y="2403149"/>
            <a:ext cx="20758147" cy="3852000"/>
          </a:xfrm>
          <a:prstGeom prst="rect">
            <a:avLst/>
          </a:prstGeom>
          <a:solidFill>
            <a:srgbClr val="E0EBF6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Project Description</a:t>
            </a:r>
            <a:r>
              <a:rPr lang="bs-Latn-BA" sz="42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pPr algn="ctr">
              <a:spcAft>
                <a:spcPts val="600"/>
              </a:spcAft>
            </a:pPr>
            <a:r>
              <a:rPr lang="en-US" sz="3000" i="1" dirty="0">
                <a:latin typeface="Arial" pitchFamily="34" charset="0"/>
                <a:cs typeface="Arial" pitchFamily="34" charset="0"/>
              </a:rPr>
              <a:t>“Design and construct one of the two teleoperated robots trying to shoot and score in opponent’s goal.”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Robots can hit, push or otherwise drive the ball but not grasp, scoop or otherwise carry it.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Successive contacts with the ball are allowed but the ball must be transferred to opponent’s half-field in no more than 20 seconds. 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player scoring 2 goals more than the opponent wins the game.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game is started, upon command, with robots placed on their own goal lines and the goal at the center of the field.</a:t>
            </a:r>
          </a:p>
          <a:p>
            <a:pPr algn="just"/>
            <a:endParaRPr lang="en-US" sz="30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32117"/>
              </p:ext>
            </p:extLst>
          </p:nvPr>
        </p:nvGraphicFramePr>
        <p:xfrm>
          <a:off x="15741741" y="17328841"/>
          <a:ext cx="5405074" cy="11002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586">
                  <a:extLst>
                    <a:ext uri="{9D8B030D-6E8A-4147-A177-3AD203B41FA5}">
                      <a16:colId xmlns:a16="http://schemas.microsoft.com/office/drawing/2014/main" val="3936429932"/>
                    </a:ext>
                  </a:extLst>
                </a:gridCol>
                <a:gridCol w="793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715">
                  <a:extLst>
                    <a:ext uri="{9D8B030D-6E8A-4147-A177-3AD203B41FA5}">
                      <a16:colId xmlns:a16="http://schemas.microsoft.com/office/drawing/2014/main" val="2306221773"/>
                    </a:ext>
                  </a:extLst>
                </a:gridCol>
              </a:tblGrid>
              <a:tr h="1072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Product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tr-TR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</a:t>
                      </a: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Unit </a:t>
                      </a:r>
                      <a:endParaRPr lang="tr-TR" sz="2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Price($)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 Price($)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nrf24l01+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3.56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TS5828s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Camera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Video Receiver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21.99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21.99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Arduino Uno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3.21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Arduino Mega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Joystick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15dBi antenna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12V Battery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Powerbank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4.75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DC motor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L298n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Omni wheel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5.42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Solenoid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84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Connection Equipment and body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145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2653678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" y="28964044"/>
            <a:ext cx="21385831" cy="1303231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362996"/>
            <a:ext cx="4191004" cy="171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4342815" y="6827638"/>
            <a:ext cx="6804000" cy="9510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Outstanding Features</a:t>
            </a:r>
            <a:r>
              <a:rPr lang="bs-Latn-BA" sz="42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Holonomic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Contro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l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omni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wheels</a:t>
            </a:r>
            <a:endParaRPr lang="tr-TR" sz="2800" dirty="0">
              <a:latin typeface="Arial" pitchFamily="34" charset="0"/>
              <a:cs typeface="Arial" pitchFamily="34" charset="0"/>
            </a:endParaRPr>
          </a:p>
          <a:p>
            <a:r>
              <a:rPr lang="tr-TR" sz="2800" dirty="0">
                <a:latin typeface="Arial" pitchFamily="34" charset="0"/>
                <a:cs typeface="Arial" pitchFamily="34" charset="0"/>
              </a:rPr>
              <a:t>	 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Powerful shooting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discharging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capacitors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800" dirty="0">
                <a:latin typeface="Arial" pitchFamily="34" charset="0"/>
                <a:cs typeface="Arial" pitchFamily="34" charset="0"/>
              </a:rPr>
              <a:t>User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friendly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control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classic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style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joystick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014" y="8239951"/>
            <a:ext cx="6421775" cy="2191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916033" y="11717333"/>
            <a:ext cx="1719736" cy="1289802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823859"/>
              </p:ext>
            </p:extLst>
          </p:nvPr>
        </p:nvGraphicFramePr>
        <p:xfrm>
          <a:off x="7871240" y="25059185"/>
          <a:ext cx="7427966" cy="310895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4573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4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137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Test Results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Outdoor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237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Indoor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67.58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1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10.35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2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30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Average Speed of the Ball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204.54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&gt; 6 m 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647777"/>
              </p:ext>
            </p:extLst>
          </p:nvPr>
        </p:nvGraphicFramePr>
        <p:xfrm>
          <a:off x="409536" y="14754608"/>
          <a:ext cx="13425619" cy="435514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098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6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6066">
                  <a:extLst>
                    <a:ext uri="{9D8B030D-6E8A-4147-A177-3AD203B41FA5}">
                      <a16:colId xmlns:a16="http://schemas.microsoft.com/office/drawing/2014/main" val="3293870451"/>
                    </a:ext>
                  </a:extLst>
                </a:gridCol>
              </a:tblGrid>
              <a:tr h="534816">
                <a:tc gridSpan="4">
                  <a:txBody>
                    <a:bodyPr/>
                    <a:lstStyle/>
                    <a:p>
                      <a:pPr marL="4572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TECHNICAL SPECIFICATIONS</a:t>
                      </a:r>
                      <a:endParaRPr lang="en-US" sz="36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Robot Part</a:t>
                      </a:r>
                      <a:endParaRPr lang="en-US" sz="2800" noProof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Controller Part</a:t>
                      </a:r>
                      <a:endParaRPr lang="en-US" sz="2800" b="1" noProof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000" marR="68580" marT="0" marB="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b="1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Height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21 cm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Size</a:t>
                      </a: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 (height x length x width)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50 x 26.5 x 17 cm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Diameter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29 cm 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 b="1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0.8 kg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2.6 kg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b="1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4.8 W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49.5 W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~45 min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~5 hour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700992"/>
              </p:ext>
            </p:extLst>
          </p:nvPr>
        </p:nvGraphicFramePr>
        <p:xfrm>
          <a:off x="443274" y="19694265"/>
          <a:ext cx="14855932" cy="477143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742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7966">
                  <a:extLst>
                    <a:ext uri="{9D8B030D-6E8A-4147-A177-3AD203B41FA5}">
                      <a16:colId xmlns:a16="http://schemas.microsoft.com/office/drawing/2014/main" val="3819956645"/>
                    </a:ext>
                  </a:extLst>
                </a:gridCol>
              </a:tblGrid>
              <a:tr h="45917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Subsystems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4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Video transfer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40CH 5.8G 600MW transmitter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150CH Dual Antenna Audio FPV Receiver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Command Transmission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NRF24L01 2.4G Communication Module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Motor-drive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Holonomic Control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Push-pull solenoid with 35V Capacitors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Resim 8" descr="zemin, bina, açık hava, yer içeren bir resim&#10;&#10;Çok yüksek güvenilirlikle oluşturulmuş açıklama">
            <a:extLst>
              <a:ext uri="{FF2B5EF4-FFF2-40B4-BE49-F238E27FC236}">
                <a16:creationId xmlns:a16="http://schemas.microsoft.com/office/drawing/2014/main" id="{F9F97E8A-0470-4C88-B160-3B3F21DA5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088" y="6827638"/>
            <a:ext cx="6308283" cy="754851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54EFCE4-5190-4D77-AC9C-9213E63F56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899" r="931" b="62988"/>
          <a:stretch/>
        </p:blipFill>
        <p:spPr>
          <a:xfrm>
            <a:off x="9440208" y="21821574"/>
            <a:ext cx="5743473" cy="596899"/>
          </a:xfrm>
          <a:prstGeom prst="rect">
            <a:avLst/>
          </a:prstGeom>
        </p:spPr>
      </p:pic>
      <p:pic>
        <p:nvPicPr>
          <p:cNvPr id="29" name="image5.png">
            <a:extLst>
              <a:ext uri="{FF2B5EF4-FFF2-40B4-BE49-F238E27FC236}">
                <a16:creationId xmlns:a16="http://schemas.microsoft.com/office/drawing/2014/main" id="{2857E8FE-0D90-476D-BD95-8DF7D2F2D0DD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9464070" y="20339447"/>
            <a:ext cx="1039750" cy="996331"/>
          </a:xfrm>
          <a:prstGeom prst="rect">
            <a:avLst/>
          </a:prstGeom>
          <a:ln/>
        </p:spPr>
      </p:pic>
      <p:pic>
        <p:nvPicPr>
          <p:cNvPr id="31" name="image1.png">
            <a:extLst>
              <a:ext uri="{FF2B5EF4-FFF2-40B4-BE49-F238E27FC236}">
                <a16:creationId xmlns:a16="http://schemas.microsoft.com/office/drawing/2014/main" id="{182E5FC2-C3C4-46DF-8BE8-16200F9768A2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10888007" y="20408282"/>
            <a:ext cx="1039750" cy="886963"/>
          </a:xfrm>
          <a:prstGeom prst="rect">
            <a:avLst/>
          </a:prstGeom>
          <a:ln/>
        </p:spPr>
      </p:pic>
      <p:pic>
        <p:nvPicPr>
          <p:cNvPr id="32" name="image16.png">
            <a:extLst>
              <a:ext uri="{FF2B5EF4-FFF2-40B4-BE49-F238E27FC236}">
                <a16:creationId xmlns:a16="http://schemas.microsoft.com/office/drawing/2014/main" id="{49177811-44A9-45E5-9287-25EEFC928AA8}"/>
              </a:ext>
            </a:extLst>
          </p:cNvPr>
          <p:cNvPicPr/>
          <p:nvPr/>
        </p:nvPicPr>
        <p:blipFill rotWithShape="1">
          <a:blip r:embed="rId10"/>
          <a:srcRect l="21529" t="2723"/>
          <a:stretch/>
        </p:blipFill>
        <p:spPr>
          <a:xfrm rot="5201325">
            <a:off x="12622812" y="19999549"/>
            <a:ext cx="1116059" cy="1676129"/>
          </a:xfrm>
          <a:prstGeom prst="rect">
            <a:avLst/>
          </a:prstGeom>
          <a:ln/>
        </p:spPr>
      </p:pic>
      <p:pic>
        <p:nvPicPr>
          <p:cNvPr id="33" name="image23.png">
            <a:extLst>
              <a:ext uri="{FF2B5EF4-FFF2-40B4-BE49-F238E27FC236}">
                <a16:creationId xmlns:a16="http://schemas.microsoft.com/office/drawing/2014/main" id="{7157D176-D6DE-4B2E-882E-C3EEC99278A9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47782" y="21872317"/>
            <a:ext cx="911446" cy="594652"/>
          </a:xfrm>
          <a:prstGeom prst="rect">
            <a:avLst/>
          </a:prstGeom>
          <a:ln/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4A56535-14F3-4577-A184-1A51B79BC6B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285" r="1756" b="11980"/>
          <a:stretch/>
        </p:blipFill>
        <p:spPr>
          <a:xfrm>
            <a:off x="10785254" y="22653494"/>
            <a:ext cx="827570" cy="748082"/>
          </a:xfrm>
          <a:prstGeom prst="rect">
            <a:avLst/>
          </a:prstGeom>
        </p:spPr>
      </p:pic>
      <p:pic>
        <p:nvPicPr>
          <p:cNvPr id="34" name="Picture 303">
            <a:extLst>
              <a:ext uri="{FF2B5EF4-FFF2-40B4-BE49-F238E27FC236}">
                <a16:creationId xmlns:a16="http://schemas.microsoft.com/office/drawing/2014/main" id="{602F6AEB-681B-4141-9BBF-1868BAAEA4E0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10064536" y="23618110"/>
            <a:ext cx="1250031" cy="748082"/>
          </a:xfrm>
          <a:prstGeom prst="rect">
            <a:avLst/>
          </a:prstGeom>
        </p:spPr>
      </p:pic>
      <p:sp>
        <p:nvSpPr>
          <p:cNvPr id="12" name="AutoShape 2" descr="ps1 joystick ile ilgili gÃ¶rsel sonucu">
            <a:extLst>
              <a:ext uri="{FF2B5EF4-FFF2-40B4-BE49-F238E27FC236}">
                <a16:creationId xmlns:a16="http://schemas.microsoft.com/office/drawing/2014/main" id="{8D87237F-C76F-4EA0-A071-6CA69A9BD0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45763" y="14981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5D0D0CD9-C121-47D9-A55A-506975F56A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16033" y="14474761"/>
            <a:ext cx="1841663" cy="1548000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022F8F16-7EBB-44EE-AB9B-1DE0113405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55110" y="23647443"/>
            <a:ext cx="1139242" cy="751899"/>
          </a:xfrm>
          <a:prstGeom prst="rect">
            <a:avLst/>
          </a:prstGeom>
        </p:spPr>
      </p:pic>
      <p:pic>
        <p:nvPicPr>
          <p:cNvPr id="46" name="Resim 45" descr="fotoğraf, duvar, poz içeren bir resim&#10;&#10;Çok yüksek güvenilirlikle oluşturulmuş açıklama">
            <a:extLst>
              <a:ext uri="{FF2B5EF4-FFF2-40B4-BE49-F238E27FC236}">
                <a16:creationId xmlns:a16="http://schemas.microsoft.com/office/drawing/2014/main" id="{B9B29346-D3EF-4D2D-B0A6-21E4E272A1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6" y="6715056"/>
            <a:ext cx="6926823" cy="3432761"/>
          </a:xfrm>
          <a:prstGeom prst="rect">
            <a:avLst/>
          </a:prstGeom>
        </p:spPr>
      </p:pic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9E0553C6-3C8D-4D98-B366-020ED31B8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479454"/>
              </p:ext>
            </p:extLst>
          </p:nvPr>
        </p:nvGraphicFramePr>
        <p:xfrm>
          <a:off x="428141" y="25059778"/>
          <a:ext cx="6949440" cy="312966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949440">
                  <a:extLst>
                    <a:ext uri="{9D8B030D-6E8A-4147-A177-3AD203B41FA5}">
                      <a16:colId xmlns:a16="http://schemas.microsoft.com/office/drawing/2014/main" val="3259393681"/>
                    </a:ext>
                  </a:extLst>
                </a:gridCol>
              </a:tblGrid>
              <a:tr h="2165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tr-TR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2447801"/>
                  </a:ext>
                </a:extLst>
              </a:tr>
              <a:tr h="18415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r>
                        <a:rPr lang="en-US" sz="2800" b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https://infocenter.nordicsemi.com/pdf/nRF24L01P_PS_v1.0.pdf?cp=8_4_0_0</a:t>
                      </a:r>
                      <a:endParaRPr lang="tr-TR" sz="2800" b="0" u="non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“Antenna Theory: Analysis and Design”,2005, Constantine A. </a:t>
                      </a:r>
                      <a:r>
                        <a:rPr lang="en-US" sz="2800" b="0" u="non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Balanis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tr-TR" sz="2800" b="0" u="non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 Basic Circuit Theory”,1969, Charles A. </a:t>
                      </a:r>
                      <a:r>
                        <a:rPr lang="en-US" sz="2800" b="0" u="non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Desoer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tr-TR" sz="2800" b="0" u="none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126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82498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5477</TotalTime>
  <Words>416</Words>
  <Application>Microsoft Office PowerPoint</Application>
  <PresentationFormat>Özel</PresentationFormat>
  <Paragraphs>157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7" baseType="lpstr">
      <vt:lpstr>Arial</vt:lpstr>
      <vt:lpstr>Calibri</vt:lpstr>
      <vt:lpstr>Times New Roman</vt:lpstr>
      <vt:lpstr>Tw Cen MT</vt:lpstr>
      <vt:lpstr>Wingdings</vt:lpstr>
      <vt:lpstr>Droplet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Amer Ajanovic</dc:creator>
  <cp:lastModifiedBy>Hasan Özkara</cp:lastModifiedBy>
  <cp:revision>116</cp:revision>
  <dcterms:created xsi:type="dcterms:W3CDTF">2017-05-20T20:25:43Z</dcterms:created>
  <dcterms:modified xsi:type="dcterms:W3CDTF">2019-05-14T13:50:11Z</dcterms:modified>
</cp:coreProperties>
</file>